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2" r:id="rId2"/>
    <p:sldId id="275" r:id="rId3"/>
    <p:sldId id="276" r:id="rId4"/>
    <p:sldId id="277" r:id="rId5"/>
    <p:sldId id="278" r:id="rId6"/>
    <p:sldId id="279" r:id="rId7"/>
    <p:sldId id="256" r:id="rId8"/>
    <p:sldId id="257" r:id="rId9"/>
    <p:sldId id="258" r:id="rId10"/>
    <p:sldId id="259" r:id="rId11"/>
    <p:sldId id="274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CACC-A6F0-44CB-B4D6-6328036C80B2}" type="datetimeFigureOut">
              <a:rPr lang="pt-BR" smtClean="0"/>
              <a:t>26/12/2016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9-CD35-4BE1-BCC1-A2B440A3ACA8}" type="slidenum">
              <a:rPr lang="pt-BR" smtClean="0"/>
              <a:t>‹#›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CACC-A6F0-44CB-B4D6-6328036C80B2}" type="datetimeFigureOut">
              <a:rPr lang="pt-BR" smtClean="0"/>
              <a:t>26/12/2016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9-CD35-4BE1-BCC1-A2B440A3ACA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CACC-A6F0-44CB-B4D6-6328036C80B2}" type="datetimeFigureOut">
              <a:rPr lang="pt-BR" smtClean="0"/>
              <a:t>26/12/2016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9-CD35-4BE1-BCC1-A2B440A3ACA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CACC-A6F0-44CB-B4D6-6328036C80B2}" type="datetimeFigureOut">
              <a:rPr lang="pt-BR" smtClean="0"/>
              <a:t>26/12/2016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9-CD35-4BE1-BCC1-A2B440A3ACA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CACC-A6F0-44CB-B4D6-6328036C80B2}" type="datetimeFigureOut">
              <a:rPr lang="pt-BR" smtClean="0"/>
              <a:t>26/12/2016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9-CD35-4BE1-BCC1-A2B440A3ACA8}" type="slidenum">
              <a:rPr lang="pt-BR" smtClean="0"/>
              <a:t>‹#›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CACC-A6F0-44CB-B4D6-6328036C80B2}" type="datetimeFigureOut">
              <a:rPr lang="pt-BR" smtClean="0"/>
              <a:t>26/12/2016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9-CD35-4BE1-BCC1-A2B440A3ACA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CACC-A6F0-44CB-B4D6-6328036C80B2}" type="datetimeFigureOut">
              <a:rPr lang="pt-BR" smtClean="0"/>
              <a:t>26/12/2016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9-CD35-4BE1-BCC1-A2B440A3ACA8}" type="slidenum">
              <a:rPr lang="pt-BR" smtClean="0"/>
              <a:t>‹#›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CACC-A6F0-44CB-B4D6-6328036C80B2}" type="datetimeFigureOut">
              <a:rPr lang="pt-BR" smtClean="0"/>
              <a:t>26/12/2016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9-CD35-4BE1-BCC1-A2B440A3ACA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CACC-A6F0-44CB-B4D6-6328036C80B2}" type="datetimeFigureOut">
              <a:rPr lang="pt-BR" smtClean="0"/>
              <a:t>26/12/2016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9-CD35-4BE1-BCC1-A2B440A3ACA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CACC-A6F0-44CB-B4D6-6328036C80B2}" type="datetimeFigureOut">
              <a:rPr lang="pt-BR" smtClean="0"/>
              <a:t>26/12/2016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9-CD35-4BE1-BCC1-A2B440A3ACA8}" type="slidenum">
              <a:rPr lang="pt-BR" smtClean="0"/>
              <a:t>‹#›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CACC-A6F0-44CB-B4D6-6328036C80B2}" type="datetimeFigureOut">
              <a:rPr lang="pt-BR" smtClean="0"/>
              <a:t>26/12/2016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ABE9-CD35-4BE1-BCC1-A2B440A3ACA8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67ACACC-A6F0-44CB-B4D6-6328036C80B2}" type="datetimeFigureOut">
              <a:rPr lang="pt-BR" smtClean="0"/>
              <a:t>26/12/2016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EFCABE9-CD35-4BE1-BCC1-A2B440A3ACA8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noregrj.homologacao.com.br/Home/View/Default.aspx#/Home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EDRO\Desktop\ecertidao\imagens\ece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934" y="-241680"/>
            <a:ext cx="6783768" cy="678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711521" y="6638228"/>
            <a:ext cx="64087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>
                <a:solidFill>
                  <a:srgbClr val="0070C0"/>
                </a:solidFill>
              </a:rPr>
              <a:t>Copyright © </a:t>
            </a:r>
            <a:r>
              <a:rPr lang="pt-BR" sz="900" b="1" dirty="0" smtClean="0">
                <a:solidFill>
                  <a:srgbClr val="0070C0"/>
                </a:solidFill>
              </a:rPr>
              <a:t>2016 </a:t>
            </a:r>
            <a:r>
              <a:rPr lang="pt-BR" sz="900" b="1" dirty="0">
                <a:solidFill>
                  <a:srgbClr val="0070C0"/>
                </a:solidFill>
              </a:rPr>
              <a:t>Total Sistemas. Todos direitos reservados.</a:t>
            </a:r>
            <a:r>
              <a:rPr lang="pt-BR" sz="1050" dirty="0">
                <a:solidFill>
                  <a:srgbClr val="0070C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952151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9" y="428033"/>
            <a:ext cx="5532677" cy="3279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475656" y="-3643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TELA DE GERAÇÃO DO ATO ELETRÔNICO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269397" y="4725144"/>
            <a:ext cx="6470041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Nesta tela, </a:t>
            </a:r>
            <a:r>
              <a:rPr lang="pt-BR" dirty="0" smtClean="0"/>
              <a:t>consultamos os pares de arquivos de </a:t>
            </a:r>
            <a:r>
              <a:rPr lang="pt-BR" b="1" dirty="0" smtClean="0"/>
              <a:t>XML</a:t>
            </a:r>
            <a:r>
              <a:rPr lang="pt-BR" dirty="0" smtClean="0"/>
              <a:t> e </a:t>
            </a:r>
            <a:r>
              <a:rPr lang="pt-BR" b="1" dirty="0" smtClean="0"/>
              <a:t>PDF</a:t>
            </a:r>
          </a:p>
          <a:p>
            <a:pPr algn="ctr"/>
            <a:r>
              <a:rPr lang="pt-BR" dirty="0" smtClean="0"/>
              <a:t>que </a:t>
            </a:r>
            <a:r>
              <a:rPr lang="pt-BR" dirty="0" smtClean="0"/>
              <a:t>foram gerados </a:t>
            </a:r>
            <a:r>
              <a:rPr lang="pt-BR" dirty="0" smtClean="0"/>
              <a:t>de acordo com </a:t>
            </a:r>
            <a:r>
              <a:rPr lang="pt-BR" dirty="0" smtClean="0"/>
              <a:t>o período informado</a:t>
            </a:r>
            <a:r>
              <a:rPr lang="pt-BR" dirty="0" smtClean="0"/>
              <a:t>.</a:t>
            </a:r>
          </a:p>
          <a:p>
            <a:pPr algn="ctr"/>
            <a:r>
              <a:rPr lang="pt-BR" dirty="0" smtClean="0"/>
              <a:t>Se </a:t>
            </a:r>
            <a:r>
              <a:rPr lang="pt-BR" dirty="0" smtClean="0"/>
              <a:t>um dos pares não for encontrado na pasta </a:t>
            </a:r>
            <a:r>
              <a:rPr lang="pt-BR" dirty="0" smtClean="0"/>
              <a:t>de</a:t>
            </a:r>
            <a:endParaRPr lang="pt-BR" dirty="0" smtClean="0"/>
          </a:p>
          <a:p>
            <a:pPr algn="ctr"/>
            <a:r>
              <a:rPr lang="pt-BR" dirty="0" smtClean="0"/>
              <a:t>destino, </a:t>
            </a:r>
            <a:r>
              <a:rPr lang="pt-BR" dirty="0" smtClean="0"/>
              <a:t>marcaremos de </a:t>
            </a:r>
            <a:r>
              <a:rPr lang="pt-BR" i="1" dirty="0" smtClean="0">
                <a:solidFill>
                  <a:srgbClr val="FF0000"/>
                </a:solidFill>
              </a:rPr>
              <a:t>vermelho</a:t>
            </a:r>
            <a:r>
              <a:rPr lang="pt-BR" dirty="0" smtClean="0"/>
              <a:t> </a:t>
            </a:r>
            <a:r>
              <a:rPr lang="pt-BR" dirty="0" smtClean="0"/>
              <a:t>o </a:t>
            </a:r>
            <a:r>
              <a:rPr lang="pt-BR" dirty="0" smtClean="0"/>
              <a:t>arquivo.</a:t>
            </a:r>
          </a:p>
          <a:p>
            <a:pPr algn="ctr"/>
            <a:r>
              <a:rPr lang="pt-BR" sz="1600" b="1" dirty="0" smtClean="0"/>
              <a:t>Lembrando</a:t>
            </a:r>
            <a:r>
              <a:rPr lang="pt-BR" sz="1600" dirty="0"/>
              <a:t>: </a:t>
            </a:r>
            <a:r>
              <a:rPr lang="pt-BR" sz="1600" dirty="0" smtClean="0"/>
              <a:t>Não será gerado o arquivo de transmissão se o mesmo</a:t>
            </a:r>
          </a:p>
          <a:p>
            <a:pPr algn="ctr"/>
            <a:r>
              <a:rPr lang="pt-BR" sz="1600" dirty="0" smtClean="0"/>
              <a:t>estiver em </a:t>
            </a:r>
            <a:r>
              <a:rPr lang="pt-BR" sz="1600" i="1" dirty="0" smtClean="0">
                <a:solidFill>
                  <a:srgbClr val="FF0000"/>
                </a:solidFill>
              </a:rPr>
              <a:t>vermelho</a:t>
            </a:r>
            <a:r>
              <a:rPr lang="pt-BR" sz="1600" i="1" dirty="0" smtClean="0"/>
              <a:t>.</a:t>
            </a:r>
            <a:endParaRPr lang="pt-BR" sz="1600" i="1" dirty="0" smtClean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389529"/>
            <a:ext cx="5505653" cy="3263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ta dobrada para cima 5"/>
          <p:cNvSpPr/>
          <p:nvPr/>
        </p:nvSpPr>
        <p:spPr>
          <a:xfrm rot="10800000" flipH="1">
            <a:off x="6244706" y="571927"/>
            <a:ext cx="1279622" cy="69683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0446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336" y="4293096"/>
            <a:ext cx="2821405" cy="202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475656" y="-3643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TELA DE GERAÇÃO DO ATO ELETRÔNICO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15" y="692696"/>
            <a:ext cx="5868144" cy="3478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ta dobrada para cima 1"/>
          <p:cNvSpPr/>
          <p:nvPr/>
        </p:nvSpPr>
        <p:spPr>
          <a:xfrm rot="10800000" flipH="1">
            <a:off x="6732240" y="2325412"/>
            <a:ext cx="1440160" cy="123158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977676" y="1030162"/>
            <a:ext cx="3224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Ao clicar na Seta Azul irá</a:t>
            </a:r>
          </a:p>
          <a:p>
            <a:pPr algn="ctr"/>
            <a:r>
              <a:rPr lang="pt-BR" dirty="0" smtClean="0"/>
              <a:t>abrir a caixa de Certificados</a:t>
            </a:r>
          </a:p>
          <a:p>
            <a:pPr algn="ctr"/>
            <a:r>
              <a:rPr lang="pt-BR" dirty="0" smtClean="0"/>
              <a:t>Disponíveis no Computador.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40492" y="4653136"/>
            <a:ext cx="56134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Importante:</a:t>
            </a:r>
          </a:p>
          <a:p>
            <a:pPr algn="ctr"/>
            <a:r>
              <a:rPr lang="pt-BR" b="1" dirty="0" smtClean="0">
                <a:solidFill>
                  <a:srgbClr val="FF0000"/>
                </a:solidFill>
              </a:rPr>
              <a:t>Somente pessoas habilitadas no </a:t>
            </a:r>
          </a:p>
          <a:p>
            <a:pPr algn="ctr"/>
            <a:r>
              <a:rPr lang="pt-BR" b="1" dirty="0" smtClean="0">
                <a:solidFill>
                  <a:srgbClr val="FF0000"/>
                </a:solidFill>
              </a:rPr>
              <a:t>MAS(Módulo de Apoio ao Serviço) </a:t>
            </a:r>
            <a:r>
              <a:rPr lang="pt-BR" b="1" dirty="0" smtClean="0">
                <a:solidFill>
                  <a:srgbClr val="FF0000"/>
                </a:solidFill>
              </a:rPr>
              <a:t>podem gerar o</a:t>
            </a:r>
            <a:endParaRPr lang="pt-BR" b="1" dirty="0" smtClean="0">
              <a:solidFill>
                <a:srgbClr val="FF0000"/>
              </a:solidFill>
            </a:endParaRPr>
          </a:p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Ato </a:t>
            </a:r>
            <a:r>
              <a:rPr lang="pt-BR" b="1" dirty="0" smtClean="0">
                <a:solidFill>
                  <a:srgbClr val="FF0000"/>
                </a:solidFill>
              </a:rPr>
              <a:t>Eletrônico.</a:t>
            </a:r>
            <a:endParaRPr lang="pt-BR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1621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EDRO\Downloads\WhatsApp Image 2016-12-21 at 11.29.4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50474"/>
            <a:ext cx="6694368" cy="448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27061" y="601621"/>
            <a:ext cx="85844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Baixando a nova atualização do sistema Total Gerencial, haverá um botão </a:t>
            </a:r>
          </a:p>
          <a:p>
            <a:pPr algn="ctr"/>
            <a:r>
              <a:rPr lang="pt-BR" dirty="0" smtClean="0"/>
              <a:t>“TOTAL e-CERTIDAO”(Indicado neste tutorial pela seta vermelha</a:t>
            </a:r>
            <a:r>
              <a:rPr lang="pt-BR" dirty="0" smtClean="0"/>
              <a:t>). </a:t>
            </a:r>
            <a:r>
              <a:rPr lang="pt-BR" dirty="0"/>
              <a:t>C</a:t>
            </a:r>
            <a:r>
              <a:rPr lang="pt-BR" dirty="0" smtClean="0"/>
              <a:t>licando nele,</a:t>
            </a:r>
          </a:p>
          <a:p>
            <a:pPr algn="ctr"/>
            <a:r>
              <a:rPr lang="pt-BR" dirty="0" smtClean="0"/>
              <a:t> você </a:t>
            </a:r>
            <a:r>
              <a:rPr lang="pt-BR" dirty="0" smtClean="0"/>
              <a:t>efetuará o download de nosso aplicativo </a:t>
            </a:r>
            <a:r>
              <a:rPr lang="pt-BR" b="1" dirty="0" smtClean="0"/>
              <a:t>“</a:t>
            </a:r>
            <a:r>
              <a:rPr lang="pt-BR" b="1" dirty="0" smtClean="0"/>
              <a:t>Setup_eCertidão.exe”, </a:t>
            </a:r>
            <a:r>
              <a:rPr lang="pt-BR" dirty="0" smtClean="0"/>
              <a:t>que </a:t>
            </a:r>
            <a:r>
              <a:rPr lang="pt-BR" dirty="0" smtClean="0"/>
              <a:t>será </a:t>
            </a:r>
          </a:p>
          <a:p>
            <a:pPr algn="ctr"/>
            <a:r>
              <a:rPr lang="pt-BR" dirty="0" smtClean="0"/>
              <a:t>iniciado automaticamente ao término do download. </a:t>
            </a:r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 flipH="1">
            <a:off x="7455552" y="3181607"/>
            <a:ext cx="985753" cy="40486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206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976588" y="-54430"/>
            <a:ext cx="5285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INSTALAÇÃO TOTAL E-CERTIDÃO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0715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09" y="727741"/>
            <a:ext cx="4124095" cy="2844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868" y="3748421"/>
            <a:ext cx="4150639" cy="2862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ta dobrada para cima 3"/>
          <p:cNvSpPr/>
          <p:nvPr/>
        </p:nvSpPr>
        <p:spPr>
          <a:xfrm rot="10800000" flipH="1">
            <a:off x="6084168" y="1872857"/>
            <a:ext cx="1082014" cy="84119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313709" y="4718010"/>
            <a:ext cx="42114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Quando o Setup_eCertidão iniciar, </a:t>
            </a:r>
          </a:p>
          <a:p>
            <a:pPr algn="ctr"/>
            <a:r>
              <a:rPr lang="pt-BR" dirty="0"/>
              <a:t>p</a:t>
            </a:r>
            <a:r>
              <a:rPr lang="pt-BR" dirty="0" smtClean="0"/>
              <a:t>ara </a:t>
            </a:r>
            <a:r>
              <a:rPr lang="pt-BR" dirty="0" smtClean="0"/>
              <a:t>continuar a instalação basta clicar</a:t>
            </a:r>
          </a:p>
          <a:p>
            <a:pPr algn="ctr"/>
            <a:r>
              <a:rPr lang="pt-BR" dirty="0" smtClean="0"/>
              <a:t>“</a:t>
            </a:r>
            <a:r>
              <a:rPr lang="pt-BR" b="1" i="1" dirty="0" smtClean="0"/>
              <a:t>Avançar</a:t>
            </a:r>
            <a:r>
              <a:rPr lang="pt-BR" dirty="0" smtClean="0"/>
              <a:t>”. 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976588" y="-54430"/>
            <a:ext cx="5285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INSTALAÇÃO TOTAL E-CERTIDÃO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0715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29" y="552874"/>
            <a:ext cx="4150639" cy="2862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825" y="3573016"/>
            <a:ext cx="4150639" cy="2862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ta dobrada para cima 6"/>
          <p:cNvSpPr/>
          <p:nvPr/>
        </p:nvSpPr>
        <p:spPr>
          <a:xfrm rot="10800000" flipH="1">
            <a:off x="6084168" y="1484784"/>
            <a:ext cx="1082014" cy="84119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718145" y="4466729"/>
            <a:ext cx="2929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Aguarde o </a:t>
            </a:r>
            <a:r>
              <a:rPr lang="pt-BR" dirty="0" smtClean="0"/>
              <a:t>andamento </a:t>
            </a:r>
            <a:r>
              <a:rPr lang="pt-BR" dirty="0" smtClean="0"/>
              <a:t>da </a:t>
            </a:r>
          </a:p>
          <a:p>
            <a:pPr algn="ctr"/>
            <a:r>
              <a:rPr lang="pt-BR" dirty="0" smtClean="0"/>
              <a:t>instalação </a:t>
            </a:r>
            <a:r>
              <a:rPr lang="pt-BR" dirty="0" smtClean="0"/>
              <a:t>terminar, </a:t>
            </a:r>
            <a:r>
              <a:rPr lang="pt-BR" dirty="0" smtClean="0"/>
              <a:t>após </a:t>
            </a:r>
            <a:endParaRPr lang="pt-BR" dirty="0" smtClean="0"/>
          </a:p>
          <a:p>
            <a:pPr algn="ctr"/>
            <a:r>
              <a:rPr lang="pt-BR" dirty="0" smtClean="0"/>
              <a:t>clique em “</a:t>
            </a:r>
            <a:r>
              <a:rPr lang="pt-BR" b="1" i="1" dirty="0" smtClean="0"/>
              <a:t>Concluir</a:t>
            </a:r>
            <a:r>
              <a:rPr lang="pt-BR" dirty="0" smtClean="0"/>
              <a:t>”.</a:t>
            </a:r>
          </a:p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976588" y="-54430"/>
            <a:ext cx="5285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INSTALAÇÃO TOTAL E-CERTIDÃO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0715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65" y="1293924"/>
            <a:ext cx="3637583" cy="342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699792" y="-51103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TELA DE PARÂMETROS</a:t>
            </a:r>
          </a:p>
        </p:txBody>
      </p:sp>
      <p:sp>
        <p:nvSpPr>
          <p:cNvPr id="2" name="Seta para a direita 1"/>
          <p:cNvSpPr/>
          <p:nvPr/>
        </p:nvSpPr>
        <p:spPr>
          <a:xfrm>
            <a:off x="4244618" y="2889735"/>
            <a:ext cx="552435" cy="2736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706" y="1311483"/>
            <a:ext cx="3640287" cy="3430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07318" y="4966332"/>
            <a:ext cx="83900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Nesta tela você poderá configurar as </a:t>
            </a:r>
            <a:r>
              <a:rPr lang="pt-BR" dirty="0" smtClean="0"/>
              <a:t>custas (para cada natureza)</a:t>
            </a:r>
          </a:p>
          <a:p>
            <a:pPr algn="ctr"/>
            <a:r>
              <a:rPr lang="pt-BR" dirty="0" smtClean="0"/>
              <a:t> </a:t>
            </a:r>
            <a:r>
              <a:rPr lang="pt-BR" dirty="0" smtClean="0"/>
              <a:t>da sua certidão eletrônica.</a:t>
            </a:r>
          </a:p>
          <a:p>
            <a:pPr algn="ctr"/>
            <a:endParaRPr lang="pt-BR" sz="1600" dirty="0" smtClean="0">
              <a:solidFill>
                <a:srgbClr val="FF0000"/>
              </a:solidFill>
            </a:endParaRPr>
          </a:p>
          <a:p>
            <a:pPr algn="ctr"/>
            <a:r>
              <a:rPr lang="pt-BR" sz="1600" dirty="0">
                <a:solidFill>
                  <a:srgbClr val="FF0000"/>
                </a:solidFill>
              </a:rPr>
              <a:t> </a:t>
            </a:r>
            <a:r>
              <a:rPr lang="pt-BR" sz="1600" dirty="0" smtClean="0">
                <a:solidFill>
                  <a:srgbClr val="FF0000"/>
                </a:solidFill>
              </a:rPr>
              <a:t>        </a:t>
            </a:r>
            <a:r>
              <a:rPr lang="pt-BR" sz="1600" dirty="0" smtClean="0">
                <a:solidFill>
                  <a:srgbClr val="FF0000"/>
                </a:solidFill>
              </a:rPr>
              <a:t>Configure </a:t>
            </a:r>
            <a:r>
              <a:rPr lang="pt-BR" sz="1600" dirty="0" smtClean="0">
                <a:solidFill>
                  <a:srgbClr val="FF0000"/>
                </a:solidFill>
              </a:rPr>
              <a:t>as custas dos </a:t>
            </a:r>
            <a:r>
              <a:rPr lang="pt-BR" sz="1600" dirty="0" smtClean="0">
                <a:solidFill>
                  <a:srgbClr val="FF0000"/>
                </a:solidFill>
              </a:rPr>
              <a:t>emolumentos e verifique se o </a:t>
            </a:r>
            <a:r>
              <a:rPr lang="pt-BR" sz="1600" b="1" i="1" dirty="0" smtClean="0">
                <a:solidFill>
                  <a:srgbClr val="FF0000"/>
                </a:solidFill>
              </a:rPr>
              <a:t>valor total</a:t>
            </a:r>
          </a:p>
          <a:p>
            <a:pPr algn="ctr"/>
            <a:r>
              <a:rPr lang="pt-BR" sz="1600" dirty="0" smtClean="0">
                <a:solidFill>
                  <a:srgbClr val="FF0000"/>
                </a:solidFill>
              </a:rPr>
              <a:t>É </a:t>
            </a:r>
            <a:r>
              <a:rPr lang="pt-BR" sz="1600" dirty="0" smtClean="0">
                <a:solidFill>
                  <a:srgbClr val="FF0000"/>
                </a:solidFill>
              </a:rPr>
              <a:t>igual ao </a:t>
            </a:r>
            <a:r>
              <a:rPr lang="pt-BR" sz="1600" dirty="0" smtClean="0">
                <a:solidFill>
                  <a:srgbClr val="FF0000"/>
                </a:solidFill>
              </a:rPr>
              <a:t>configurado na parte de </a:t>
            </a:r>
            <a:r>
              <a:rPr lang="pt-BR" sz="1600" dirty="0" smtClean="0">
                <a:solidFill>
                  <a:srgbClr val="FF0000"/>
                </a:solidFill>
              </a:rPr>
              <a:t>cadastro de</a:t>
            </a:r>
          </a:p>
          <a:p>
            <a:pPr algn="ctr"/>
            <a:r>
              <a:rPr lang="pt-BR" sz="1600" dirty="0" smtClean="0">
                <a:solidFill>
                  <a:srgbClr val="FF0000"/>
                </a:solidFill>
              </a:rPr>
              <a:t>       emolumentos </a:t>
            </a:r>
            <a:r>
              <a:rPr lang="pt-BR" sz="1600" dirty="0" smtClean="0">
                <a:solidFill>
                  <a:srgbClr val="FF0000"/>
                </a:solidFill>
              </a:rPr>
              <a:t>no site do </a:t>
            </a:r>
            <a:r>
              <a:rPr lang="pt-BR" sz="1600" dirty="0" smtClean="0">
                <a:solidFill>
                  <a:srgbClr val="FF0000"/>
                </a:solidFill>
              </a:rPr>
              <a:t>E-Cartório</a:t>
            </a:r>
            <a:r>
              <a:rPr lang="pt-BR" sz="1600" dirty="0" smtClean="0">
                <a:solidFill>
                  <a:srgbClr val="FF0000"/>
                </a:solidFill>
              </a:rPr>
              <a:t>.</a:t>
            </a:r>
            <a:endParaRPr lang="pt-BR" sz="1600" dirty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83568" y="652046"/>
            <a:ext cx="784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Antes de Começar é necessário fazer as configurações iniciais do sistema.</a:t>
            </a:r>
            <a:endParaRPr lang="pt-B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629892"/>
            <a:ext cx="1111476" cy="111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6961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41" y="1556792"/>
            <a:ext cx="3896049" cy="367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699792" y="-29332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TELA DE PARÂMETROS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388067" y="1086991"/>
            <a:ext cx="45655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	Nesta </a:t>
            </a:r>
            <a:r>
              <a:rPr lang="pt-BR" dirty="0" smtClean="0"/>
              <a:t>tela indicamos qual ambiente que o cartório está utilizando. Para a primeira </a:t>
            </a:r>
            <a:r>
              <a:rPr lang="pt-BR" dirty="0" smtClean="0"/>
              <a:t>certidão </a:t>
            </a:r>
            <a:r>
              <a:rPr lang="pt-BR" dirty="0" smtClean="0"/>
              <a:t>é preciso que ela seja feita em ambiente de </a:t>
            </a:r>
            <a:r>
              <a:rPr lang="pt-BR" b="1" i="1" dirty="0" smtClean="0"/>
              <a:t>HOMOLOGAÇÃO</a:t>
            </a:r>
            <a:r>
              <a:rPr lang="pt-BR" dirty="0" smtClean="0"/>
              <a:t> e </a:t>
            </a:r>
            <a:r>
              <a:rPr lang="pt-BR" dirty="0" smtClean="0"/>
              <a:t>após, é </a:t>
            </a:r>
            <a:r>
              <a:rPr lang="pt-BR" dirty="0" smtClean="0"/>
              <a:t>liberado para o ambiente de </a:t>
            </a:r>
            <a:r>
              <a:rPr lang="pt-BR" b="1" i="1" dirty="0" smtClean="0"/>
              <a:t>PRODUÇÃO</a:t>
            </a:r>
            <a:r>
              <a:rPr lang="pt-BR" dirty="0" smtClean="0"/>
              <a:t>. Ao efetuar a instalação  do sistema TOTAL e-Certidão, entre no </a:t>
            </a:r>
            <a:r>
              <a:rPr lang="pt-BR" dirty="0"/>
              <a:t>site </a:t>
            </a:r>
            <a:r>
              <a:rPr lang="pt-BR" dirty="0" smtClean="0"/>
              <a:t>:</a:t>
            </a:r>
          </a:p>
          <a:p>
            <a:pPr algn="just"/>
            <a:r>
              <a:rPr lang="pt-BR" dirty="0" smtClean="0"/>
              <a:t>(</a:t>
            </a:r>
            <a:r>
              <a:rPr lang="pt-BR" dirty="0">
                <a:hlinkClick r:id="rId3"/>
              </a:rPr>
              <a:t>http://anoregrj.homologacao.com.br/Home/View/Default.aspx#/Home</a:t>
            </a:r>
            <a:r>
              <a:rPr lang="pt-BR" dirty="0" smtClean="0"/>
              <a:t>)</a:t>
            </a:r>
          </a:p>
          <a:p>
            <a:pPr algn="just"/>
            <a:r>
              <a:rPr lang="pt-BR" dirty="0" smtClean="0"/>
              <a:t>com </a:t>
            </a:r>
            <a:r>
              <a:rPr lang="pt-BR" dirty="0"/>
              <a:t>o </a:t>
            </a:r>
            <a:r>
              <a:rPr lang="pt-BR" dirty="0" smtClean="0"/>
              <a:t>perfil de “</a:t>
            </a:r>
            <a:r>
              <a:rPr lang="pt-BR" b="1" dirty="0" smtClean="0"/>
              <a:t>REQUERENTE</a:t>
            </a:r>
            <a:r>
              <a:rPr lang="pt-BR" dirty="0" smtClean="0"/>
              <a:t>”. </a:t>
            </a:r>
            <a:r>
              <a:rPr lang="pt-BR" dirty="0" smtClean="0"/>
              <a:t>F</a:t>
            </a:r>
            <a:r>
              <a:rPr lang="pt-BR" dirty="0" smtClean="0"/>
              <a:t>aça </a:t>
            </a:r>
            <a:r>
              <a:rPr lang="pt-BR" dirty="0" smtClean="0"/>
              <a:t>pedido </a:t>
            </a:r>
            <a:r>
              <a:rPr lang="pt-BR" dirty="0" smtClean="0"/>
              <a:t>de </a:t>
            </a:r>
            <a:r>
              <a:rPr lang="pt-BR" dirty="0" smtClean="0"/>
              <a:t>um ato existente em seu cartório </a:t>
            </a:r>
            <a:r>
              <a:rPr lang="pt-BR" dirty="0" smtClean="0"/>
              <a:t>(</a:t>
            </a:r>
            <a:r>
              <a:rPr lang="pt-BR" i="1" dirty="0" smtClean="0"/>
              <a:t>conforme o treinamento dado pelo e-cartorio e não </a:t>
            </a:r>
            <a:r>
              <a:rPr lang="pt-BR" i="1" dirty="0" smtClean="0"/>
              <a:t>é preciso efetuar o pagamento do boleto gerado </a:t>
            </a:r>
            <a:r>
              <a:rPr lang="pt-BR" i="1" dirty="0" smtClean="0"/>
              <a:t>pelo site</a:t>
            </a:r>
            <a:r>
              <a:rPr lang="pt-BR" dirty="0" smtClean="0"/>
              <a:t>).  Após </a:t>
            </a:r>
            <a:r>
              <a:rPr lang="pt-BR" dirty="0" smtClean="0"/>
              <a:t>isso, aguarde </a:t>
            </a:r>
            <a:r>
              <a:rPr lang="pt-BR" dirty="0" smtClean="0"/>
              <a:t>o processamento do seu pedido para o status de “</a:t>
            </a:r>
            <a:r>
              <a:rPr lang="pt-BR" b="1" i="1" dirty="0" smtClean="0"/>
              <a:t>PAGAMENTO REALIZADO</a:t>
            </a:r>
            <a:r>
              <a:rPr lang="pt-BR" dirty="0" smtClean="0"/>
              <a:t>”.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15485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98" y="402232"/>
            <a:ext cx="7439964" cy="4025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527014" y="-54430"/>
            <a:ext cx="4291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TELA INICIAL DO SISTEMA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3757" y="5025633"/>
            <a:ext cx="608209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-    </a:t>
            </a: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Listar Pedidos</a:t>
            </a:r>
          </a:p>
          <a:p>
            <a:pPr marL="342900" indent="-342900">
              <a:buFontTx/>
              <a:buChar char="-"/>
            </a:pP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Consultar</a:t>
            </a:r>
          </a:p>
          <a:p>
            <a:pPr marL="342900" indent="-342900">
              <a:buFontTx/>
              <a:buChar char="-"/>
            </a:pP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Assinar</a:t>
            </a:r>
          </a:p>
          <a:p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   Parâmetros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56176" y="5502687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OBS: O botão Atualização,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serve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para baixar novas atualizações </a:t>
            </a: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sistema.</a:t>
            </a:r>
          </a:p>
          <a:p>
            <a:endParaRPr lang="pt-BR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474" y="5479674"/>
            <a:ext cx="747750" cy="68563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41522" y="4449886"/>
            <a:ext cx="72028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Nesta tela você encontrará acesso a todas funcionalidades</a:t>
            </a:r>
          </a:p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do sistema e-Certidão como: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17929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60721"/>
            <a:ext cx="5692694" cy="307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2778966" y="-33602"/>
            <a:ext cx="3586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TELA LISTAR PEDIDOS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8193" y="5176466"/>
            <a:ext cx="90113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Essa é a tela </a:t>
            </a:r>
            <a:r>
              <a:rPr lang="pt-BR" dirty="0" smtClean="0"/>
              <a:t>aonde </a:t>
            </a:r>
            <a:r>
              <a:rPr lang="pt-BR" dirty="0" smtClean="0"/>
              <a:t>buscamos o pedido da </a:t>
            </a:r>
            <a:r>
              <a:rPr lang="pt-BR" dirty="0" smtClean="0"/>
              <a:t>certidão </a:t>
            </a:r>
            <a:r>
              <a:rPr lang="pt-BR" dirty="0" smtClean="0"/>
              <a:t>Eletrônica no site do e-Cartório.</a:t>
            </a:r>
          </a:p>
          <a:p>
            <a:pPr algn="ctr"/>
            <a:r>
              <a:rPr lang="pt-BR" dirty="0" smtClean="0"/>
              <a:t>- Com o Botão Consultar iremos listar todos aqueles pedidos do site que estiverem </a:t>
            </a:r>
            <a:r>
              <a:rPr lang="pt-BR" dirty="0"/>
              <a:t>c</a:t>
            </a:r>
            <a:r>
              <a:rPr lang="pt-BR" dirty="0" smtClean="0"/>
              <a:t>om o </a:t>
            </a:r>
            <a:r>
              <a:rPr lang="pt-BR" b="1" i="1" dirty="0" smtClean="0"/>
              <a:t>STATUS</a:t>
            </a:r>
            <a:r>
              <a:rPr lang="pt-BR" dirty="0" smtClean="0"/>
              <a:t> de </a:t>
            </a:r>
            <a:r>
              <a:rPr lang="pt-BR" b="1" i="1" dirty="0" smtClean="0"/>
              <a:t>PAGAMENTO REALIZADO</a:t>
            </a:r>
            <a:r>
              <a:rPr lang="pt-BR" dirty="0" smtClean="0"/>
              <a:t>. </a:t>
            </a:r>
          </a:p>
          <a:p>
            <a:pPr algn="ctr"/>
            <a:r>
              <a:rPr lang="pt-BR" dirty="0" smtClean="0"/>
              <a:t>- Com o Botão Importar, </a:t>
            </a:r>
            <a:r>
              <a:rPr lang="pt-BR" dirty="0" smtClean="0"/>
              <a:t>os pedidos serão encaminhados para seus respectivos sistemas.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490" y="1759518"/>
            <a:ext cx="5905058" cy="325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ta dobrada para cima 5"/>
          <p:cNvSpPr/>
          <p:nvPr/>
        </p:nvSpPr>
        <p:spPr>
          <a:xfrm rot="10800000" flipH="1">
            <a:off x="6229496" y="869300"/>
            <a:ext cx="812933" cy="63199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87579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7118"/>
            <a:ext cx="5491799" cy="296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2141550" y="-34547"/>
            <a:ext cx="4783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TELA CONSULTA DE PEDIDOS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66792" y="5373216"/>
            <a:ext cx="79816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Nesta </a:t>
            </a:r>
            <a:r>
              <a:rPr lang="pt-BR" dirty="0" smtClean="0"/>
              <a:t>tela:</a:t>
            </a:r>
            <a:endParaRPr lang="pt-BR" dirty="0" smtClean="0"/>
          </a:p>
          <a:p>
            <a:pPr algn="ctr"/>
            <a:r>
              <a:rPr lang="pt-BR" dirty="0" smtClean="0"/>
              <a:t>Com o Botão </a:t>
            </a:r>
            <a:r>
              <a:rPr lang="pt-BR" dirty="0" smtClean="0"/>
              <a:t>Consultar &gt;&gt; Listamos </a:t>
            </a:r>
            <a:r>
              <a:rPr lang="pt-BR" dirty="0" smtClean="0"/>
              <a:t>os pedidos de certidões já </a:t>
            </a:r>
            <a:r>
              <a:rPr lang="pt-BR" dirty="0" smtClean="0"/>
              <a:t>importados; </a:t>
            </a:r>
            <a:endParaRPr lang="pt-BR" dirty="0" smtClean="0"/>
          </a:p>
          <a:p>
            <a:pPr algn="ctr"/>
            <a:r>
              <a:rPr lang="pt-BR" dirty="0" smtClean="0"/>
              <a:t>Com o Botão </a:t>
            </a:r>
            <a:r>
              <a:rPr lang="pt-BR" dirty="0" smtClean="0"/>
              <a:t>Sincronizar &gt;&gt; Atualizamos </a:t>
            </a:r>
            <a:r>
              <a:rPr lang="pt-BR" dirty="0" smtClean="0"/>
              <a:t>o </a:t>
            </a:r>
            <a:r>
              <a:rPr lang="pt-BR" dirty="0" smtClean="0"/>
              <a:t>status </a:t>
            </a:r>
            <a:r>
              <a:rPr lang="pt-BR" dirty="0" smtClean="0"/>
              <a:t>do pedido da </a:t>
            </a:r>
            <a:r>
              <a:rPr lang="pt-BR" dirty="0" smtClean="0"/>
              <a:t>Certidão;</a:t>
            </a:r>
            <a:endParaRPr lang="pt-BR" dirty="0" smtClean="0"/>
          </a:p>
          <a:p>
            <a:pPr algn="ctr"/>
            <a:r>
              <a:rPr lang="pt-BR" dirty="0" smtClean="0"/>
              <a:t>Com o Botão </a:t>
            </a:r>
            <a:r>
              <a:rPr lang="pt-BR" dirty="0" smtClean="0"/>
              <a:t>Exigência &gt;&gt; O funcionário pode cadastrar as exigências</a:t>
            </a:r>
          </a:p>
          <a:p>
            <a:pPr algn="ctr"/>
            <a:r>
              <a:rPr lang="pt-BR" dirty="0" smtClean="0"/>
              <a:t> </a:t>
            </a:r>
            <a:r>
              <a:rPr lang="pt-BR" dirty="0" smtClean="0"/>
              <a:t>para o requerente cumprir. 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25687"/>
            <a:ext cx="7145122" cy="3936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ta dobrada para cima 6"/>
          <p:cNvSpPr/>
          <p:nvPr/>
        </p:nvSpPr>
        <p:spPr>
          <a:xfrm rot="10800000" flipH="1">
            <a:off x="6925423" y="551586"/>
            <a:ext cx="812933" cy="69519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4806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354</TotalTime>
  <Words>402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Brilho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</dc:creator>
  <cp:lastModifiedBy>ADM</cp:lastModifiedBy>
  <cp:revision>37</cp:revision>
  <dcterms:created xsi:type="dcterms:W3CDTF">2016-12-21T09:59:06Z</dcterms:created>
  <dcterms:modified xsi:type="dcterms:W3CDTF">2016-12-26T12:51:02Z</dcterms:modified>
</cp:coreProperties>
</file>